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chitgma.ru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vk.com/club137268963" TargetMode="External"/><Relationship Id="rId4" Type="http://schemas.openxmlformats.org/officeDocument/2006/relationships/hyperlink" Target="mailto:bibmedacadem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42918"/>
            <a:ext cx="7406640" cy="307183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Воспитание молодежи в условиях интеграционного пространства научной библиотеки ЧГМА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Заведующая научной библиотекой ЧГМА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к. филос. н. Т.Л.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Зенкова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929486" cy="621510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Формы работы: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информационные панорамы,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книжные выставки,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тематические и информационные стенды,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обзоры литературы,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литературно-музыкальные композиции,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виртуальные выставки и презентации,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дискуссионные площадки, акции…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214950"/>
            <a:ext cx="4714908" cy="150019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«…Есть книги, которые человеку надо прочитать за всю жизнь несколько раз, и каждое новое чтение будет открывать перед ним все новые и новые грани красоты и души человеческой...»                         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929486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Занятия в рамках учебного процесса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«Экскурсы в историю Отечества» 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«Великие учёные-медики»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214950"/>
            <a:ext cx="4714908" cy="15001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«Учительская профессия - это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человековедение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, постоянное, не прекращающееся проникновение в сложный духовный мир человека».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929486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8" name="Рисунок 7" descr="F:\ПРОСВЕЩЕНИЕ И КУЛЬТУРА РОССИИ XVIII века\октябрь 2015 г\IMG_06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4534">
            <a:off x="1547172" y="3377402"/>
            <a:ext cx="3569244" cy="26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Рисунок 8" descr="C:\Documents and Settings\balabina1\Мои документы\фото первая мировая\S6304382.JPG"/>
          <p:cNvPicPr/>
          <p:nvPr/>
        </p:nvPicPr>
        <p:blipFill>
          <a:blip r:embed="rId5" cstate="print"/>
          <a:srcRect r="7416"/>
          <a:stretch>
            <a:fillRect/>
          </a:stretch>
        </p:blipFill>
        <p:spPr bwMode="auto">
          <a:xfrm rot="282936">
            <a:off x="4904704" y="2706566"/>
            <a:ext cx="3404295" cy="30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86914">
            <a:off x="4449512" y="672242"/>
            <a:ext cx="4230687" cy="2379663"/>
          </a:xfrm>
          <a:prstGeom prst="rect">
            <a:avLst/>
          </a:prstGeom>
          <a:noFill/>
        </p:spPr>
      </p:pic>
      <p:pic>
        <p:nvPicPr>
          <p:cNvPr id="6" name="Рисунок 5" descr="F:\ПРОСВЕЩЕНИЕ И КУЛЬТУРА РОССИИ XVIII века\октябрь 2015 г\IMG_06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39323">
            <a:off x="1547066" y="669195"/>
            <a:ext cx="3388985" cy="30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</a:rPr>
              <a:t>Неделя открытых дверей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1026" name="Picture 2" descr="Z:\Научная библиотека\Зенкова Т.Л\День откр. дверей\IMG_3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071546"/>
            <a:ext cx="3571900" cy="2161547"/>
          </a:xfrm>
          <a:prstGeom prst="rect">
            <a:avLst/>
          </a:prstGeom>
          <a:noFill/>
        </p:spPr>
      </p:pic>
      <p:pic>
        <p:nvPicPr>
          <p:cNvPr id="1027" name="Picture 3" descr="Z:\Научная библиотека\Зенкова Т.Л\День откр. дверей\IMG_3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3348979" cy="1883659"/>
          </a:xfrm>
          <a:prstGeom prst="rect">
            <a:avLst/>
          </a:prstGeom>
          <a:noFill/>
        </p:spPr>
      </p:pic>
      <p:pic>
        <p:nvPicPr>
          <p:cNvPr id="1028" name="Picture 4" descr="Z:\Научная библиотека\Зенкова Т.Л\День откр. дверей\IMG_31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000108"/>
            <a:ext cx="2083108" cy="3703582"/>
          </a:xfrm>
          <a:prstGeom prst="rect">
            <a:avLst/>
          </a:prstGeom>
          <a:noFill/>
        </p:spPr>
      </p:pic>
      <p:pic>
        <p:nvPicPr>
          <p:cNvPr id="1029" name="Picture 5" descr="Z:\Научная библиотека\Зенкова Т.Л\День откр. дверей\IMG_32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929198"/>
            <a:ext cx="2893320" cy="162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День солидарности в борьбе с терроризмом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2050" name="Picture 2" descr="Z:\Научная библиотека\Зенкова Т.Л\Терроризм\SAM_4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714488"/>
            <a:ext cx="2400251" cy="1800188"/>
          </a:xfrm>
          <a:prstGeom prst="rect">
            <a:avLst/>
          </a:prstGeom>
          <a:noFill/>
        </p:spPr>
      </p:pic>
      <p:pic>
        <p:nvPicPr>
          <p:cNvPr id="2051" name="Picture 3" descr="Z:\Научная библиотека\Зенкова Т.Л\Терроризм\SDC1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643050"/>
            <a:ext cx="4476780" cy="3357586"/>
          </a:xfrm>
          <a:prstGeom prst="rect">
            <a:avLst/>
          </a:prstGeom>
          <a:noFill/>
        </p:spPr>
      </p:pic>
      <p:pic>
        <p:nvPicPr>
          <p:cNvPr id="2052" name="Picture 4" descr="Z:\Научная библиотека\Зенкова Т.Л\Терроризм\SAM_4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857628"/>
            <a:ext cx="2590752" cy="194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Всемирный День борьбы со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СПИДо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10" name="Picture 2" descr="Z:\Научная библиотека\Зенкова Т.Л\Спид\IMG_3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000108"/>
            <a:ext cx="3000396" cy="5334037"/>
          </a:xfrm>
          <a:prstGeom prst="rect">
            <a:avLst/>
          </a:prstGeom>
          <a:noFill/>
        </p:spPr>
      </p:pic>
      <p:pic>
        <p:nvPicPr>
          <p:cNvPr id="12" name="Picture 3" descr="Z:\Научная библиотека\Зенкова Т.Л\Спид\SDC12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627552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Международный День инвалидов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8" name="Picture 2" descr="Z:\Научная библиотека\Зенкова Т.Л\Семинар ОГЛ 3\Фото мероприятий\ИНВАЛИДЫ\IMG_0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1447800"/>
            <a:ext cx="3313109" cy="2484832"/>
          </a:xfrm>
          <a:prstGeom prst="rect">
            <a:avLst/>
          </a:prstGeom>
          <a:noFill/>
        </p:spPr>
      </p:pic>
      <p:pic>
        <p:nvPicPr>
          <p:cNvPr id="9" name="Picture 2" descr="Z:\Научная библиотека\Зенкова Т.Л\Семинар ОГЛ 3\Фото мероприятий\ИНВАЛИДЫ\IMG_2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428736"/>
            <a:ext cx="3455985" cy="2591989"/>
          </a:xfrm>
          <a:prstGeom prst="rect">
            <a:avLst/>
          </a:prstGeom>
          <a:noFill/>
        </p:spPr>
      </p:pic>
      <p:pic>
        <p:nvPicPr>
          <p:cNvPr id="10" name="Picture 3" descr="Z:\Научная библиотека\Зенкова Т.Л\Семинар ОГЛ 3\Фото мероприятий\ИНВАЛИДЫ\IMG_2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143380"/>
            <a:ext cx="3241671" cy="2431253"/>
          </a:xfrm>
          <a:prstGeom prst="rect">
            <a:avLst/>
          </a:prstGeom>
          <a:noFill/>
        </p:spPr>
      </p:pic>
      <p:pic>
        <p:nvPicPr>
          <p:cNvPr id="11" name="Picture 4" descr="Z:\Научная библиотека\Зенкова Т.Л\Семинар ОГЛ 3\Фото мероприятий\ИНВАЛИДЫ\IMG_09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071942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Акции: «Блокадный хлеб»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«Читать не вредно, вредно не читать»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Picture 5" descr="Z:\Научная библиотека\Зенкова Т.Л\Семинар ОГЛ 3\Фото мероприятий\акция\IMG_2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38908"/>
            <a:ext cx="3862384" cy="2172590"/>
          </a:xfrm>
          <a:prstGeom prst="rect">
            <a:avLst/>
          </a:prstGeom>
          <a:noFill/>
        </p:spPr>
      </p:pic>
      <p:pic>
        <p:nvPicPr>
          <p:cNvPr id="7" name="Picture 7" descr="Z:\Научная библиотека\Зенкова Т.Л\блокадный хлеб\SAM_4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571612"/>
            <a:ext cx="3117853" cy="2338390"/>
          </a:xfrm>
          <a:prstGeom prst="rect">
            <a:avLst/>
          </a:prstGeom>
          <a:noFill/>
        </p:spPr>
      </p:pic>
      <p:pic>
        <p:nvPicPr>
          <p:cNvPr id="8" name="Picture 9" descr="Z:\Научная библиотека\Зенкова Т.Л\блокадный хлеб\IMG_36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286256"/>
            <a:ext cx="3766613" cy="2118720"/>
          </a:xfrm>
          <a:prstGeom prst="rect">
            <a:avLst/>
          </a:prstGeom>
          <a:noFill/>
        </p:spPr>
      </p:pic>
      <p:pic>
        <p:nvPicPr>
          <p:cNvPr id="9" name="Picture 10" descr="Z:\Научная библиотека\Зенкова Т.Л\блокадный хлеб\SAM_48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214818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День космонавтики 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Picture 12" descr="Z:\Научная библиотека\Зенкова Т.Л\Семинар ОГЛ 3\Фото мероприятий\Фотоотчет День космонавтики\IMG_2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357694"/>
            <a:ext cx="4012678" cy="2257131"/>
          </a:xfrm>
          <a:prstGeom prst="rect">
            <a:avLst/>
          </a:prstGeom>
          <a:noFill/>
        </p:spPr>
      </p:pic>
      <p:pic>
        <p:nvPicPr>
          <p:cNvPr id="7" name="Picture 13" descr="Z:\Научная библиотека\Зенкова Т.Л\Семинар ОГЛ 3\Фото мероприятий\Фотоотчет День космонавтики\IMG_27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000107"/>
            <a:ext cx="5834104" cy="3281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ЧГМА – территория здорового образа жизни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8" name="Picture 4" descr="SDC10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857760"/>
            <a:ext cx="2405870" cy="18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DC106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357298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DC106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500438"/>
            <a:ext cx="2413000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DC106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357298"/>
            <a:ext cx="2736851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DC1068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571876"/>
            <a:ext cx="2706575" cy="20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DC106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7484" y="1500174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магнитный диск 11"/>
          <p:cNvSpPr/>
          <p:nvPr/>
        </p:nvSpPr>
        <p:spPr>
          <a:xfrm>
            <a:off x="5643570" y="1428736"/>
            <a:ext cx="2571768" cy="300039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через учебную 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внеучебную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деятельность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857356" y="1428736"/>
            <a:ext cx="2428892" cy="307183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через учебную деятельность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42918"/>
            <a:ext cx="7406640" cy="221457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Обучение 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Воспитание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«…Быть хорошим учителем можно, только будучи хорошим воспитателем…»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                  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sp>
        <p:nvSpPr>
          <p:cNvPr id="15" name="Двойная стрелка вверх/вниз 14"/>
          <p:cNvSpPr/>
          <p:nvPr/>
        </p:nvSpPr>
        <p:spPr>
          <a:xfrm rot="5400000">
            <a:off x="4722593" y="2492589"/>
            <a:ext cx="484632" cy="135732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43702" y="2071678"/>
            <a:ext cx="484632" cy="50006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786050" y="2143116"/>
            <a:ext cx="484632" cy="50006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День Победы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Picture 14" descr="Z:\Научная библиотека\Зенкова Т.Л\День Победы\IMG_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938" y="1285860"/>
            <a:ext cx="4191028" cy="3143272"/>
          </a:xfrm>
          <a:prstGeom prst="rect">
            <a:avLst/>
          </a:prstGeom>
          <a:noFill/>
        </p:spPr>
      </p:pic>
      <p:pic>
        <p:nvPicPr>
          <p:cNvPr id="7" name="Picture 15" descr="Z:\Научная библиотека\Зенкова Т.Л\День Победы\IMG_0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285860"/>
            <a:ext cx="2476517" cy="1857388"/>
          </a:xfrm>
          <a:prstGeom prst="rect">
            <a:avLst/>
          </a:prstGeom>
          <a:noFill/>
        </p:spPr>
      </p:pic>
      <p:pic>
        <p:nvPicPr>
          <p:cNvPr id="9" name="Picture 2" descr="Z:\Научная библиотека\Зенкова Т.Л\фото войны 2018г\IMG_11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357562"/>
            <a:ext cx="2884481" cy="2163361"/>
          </a:xfrm>
          <a:prstGeom prst="rect">
            <a:avLst/>
          </a:prstGeom>
          <a:noFill/>
        </p:spPr>
      </p:pic>
      <p:pic>
        <p:nvPicPr>
          <p:cNvPr id="10" name="Picture 2" descr="Z:\Научная библиотека\Зенкова Т.Л\фото войны 2018г\IMG_04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4572008"/>
            <a:ext cx="1571636" cy="2095514"/>
          </a:xfrm>
          <a:prstGeom prst="rect">
            <a:avLst/>
          </a:prstGeom>
          <a:noFill/>
        </p:spPr>
      </p:pic>
      <p:pic>
        <p:nvPicPr>
          <p:cNvPr id="11" name="Picture 3" descr="Z:\Научная библиотека\Зенкова Т.Л\фото войны 2018г\SAM_48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714884"/>
            <a:ext cx="2546349" cy="190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День библиотек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«Живая книга» 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Picture 16" descr="C:\Users\zenkova.t\Desktop\Зенкова Т.Л\ФОТОГРАФИИ библиотека\Живая книга 2017 фото\Книга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643050"/>
            <a:ext cx="2864643" cy="1909762"/>
          </a:xfrm>
          <a:prstGeom prst="rect">
            <a:avLst/>
          </a:prstGeom>
          <a:noFill/>
        </p:spPr>
      </p:pic>
      <p:pic>
        <p:nvPicPr>
          <p:cNvPr id="7" name="Picture 18" descr="C:\Users\zenkova.t\Desktop\Зенкова Т.Л\ФОТОГРАФИИ библиотека\Живая книга 2017 фото\Книга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571612"/>
            <a:ext cx="3293271" cy="2195514"/>
          </a:xfrm>
          <a:prstGeom prst="rect">
            <a:avLst/>
          </a:prstGeom>
          <a:noFill/>
        </p:spPr>
      </p:pic>
      <p:pic>
        <p:nvPicPr>
          <p:cNvPr id="8" name="Picture 19" descr="C:\Users\zenkova.t\Desktop\Зенкова Т.Л\ФОТОГРАФИИ библиотека\ЖИВАЯ КНИГА 2016г\8Z0A91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929066"/>
            <a:ext cx="3141655" cy="2094437"/>
          </a:xfrm>
          <a:prstGeom prst="rect">
            <a:avLst/>
          </a:prstGeom>
          <a:noFill/>
        </p:spPr>
      </p:pic>
      <p:pic>
        <p:nvPicPr>
          <p:cNvPr id="9" name="Picture 20" descr="C:\Users\zenkova.t\Desktop\Зенкова Т.Л\ФОТОГРАФИИ библиотека\22.05.2013 ЖИВАЯ КНИГАбиблиотека\IMG_99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857628"/>
            <a:ext cx="2757486" cy="183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071670" y="428604"/>
            <a:ext cx="6862018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Фотоконкурс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онлайн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Picture 22" descr="C:\Users\zenkova.t\Desktop\Зенкова Т.Л\фотоконкурс Книга и чтение-земли украшение\RV8laiWAd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928670"/>
            <a:ext cx="2618451" cy="3067050"/>
          </a:xfrm>
          <a:prstGeom prst="rect">
            <a:avLst/>
          </a:prstGeom>
          <a:noFill/>
        </p:spPr>
      </p:pic>
      <p:pic>
        <p:nvPicPr>
          <p:cNvPr id="7" name="Picture 2" descr="C:\Users\zenkova.t\Desktop\Фотоконкурс Моя любимая иблиотека\Фотоконкурс\Screenshot_2016-06-02-11-43-4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928670"/>
            <a:ext cx="2660154" cy="4729162"/>
          </a:xfrm>
          <a:prstGeom prst="rect">
            <a:avLst/>
          </a:prstGeom>
          <a:noFill/>
        </p:spPr>
      </p:pic>
      <p:pic>
        <p:nvPicPr>
          <p:cNvPr id="8" name="Picture 23" descr="C:\Users\zenkova.t\Desktop\Зенкова Т.Л\фотоконкурс Книга и чтение-земли украшение\baoczUODnI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928670"/>
            <a:ext cx="2366811" cy="3526065"/>
          </a:xfrm>
          <a:prstGeom prst="rect">
            <a:avLst/>
          </a:prstGeom>
          <a:noFill/>
        </p:spPr>
      </p:pic>
      <p:pic>
        <p:nvPicPr>
          <p:cNvPr id="9" name="Picture 24" descr="C:\Users\zenkova.t\Desktop\Зенкова Т.Л\фотоконкурс Книга и чтение-земли украшение\uLBAbILKvZ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4143380"/>
            <a:ext cx="2347965" cy="2552704"/>
          </a:xfrm>
          <a:prstGeom prst="rect">
            <a:avLst/>
          </a:prstGeom>
          <a:noFill/>
        </p:spPr>
      </p:pic>
      <p:pic>
        <p:nvPicPr>
          <p:cNvPr id="10" name="Picture 25" descr="C:\Users\zenkova.t\Desktop\Зенкова Т.Л\фотоконкурс Книга и чтение-земли украшение\Qdg5VE8VK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4143380"/>
            <a:ext cx="2134211" cy="253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6" name="Рисунок 6" descr="D:\отделы и сотрудникибиблиотеки и\8Z0A4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929066"/>
            <a:ext cx="3857626" cy="27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C:\Users\zenkova.t\Desktop\IMG_36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94335"/>
            <a:ext cx="6215106" cy="349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714480" y="428604"/>
            <a:ext cx="7219208" cy="54292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00B050"/>
                </a:solidFill>
                <a:latin typeface="Bookman Old Style" pitchFamily="18" charset="0"/>
              </a:rPr>
              <a:t>НАШИ КОНТАКТЫ: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ул. Горького 39 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гл. корпус ЧГМА, цокольный этаж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 (3022)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35-09-66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ул.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Балябина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14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1этаж со стороны общ №5/2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2 этаж с ул. Ленинградская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8 (3022)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26-74-05</a:t>
            </a:r>
          </a:p>
          <a:p>
            <a:pP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hlinkClick r:id="rId3"/>
              </a:rPr>
              <a:t>http://chitgma.ru</a:t>
            </a:r>
            <a:endParaRPr lang="ru-RU" sz="34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sz="3400" dirty="0" smtClean="0">
                <a:solidFill>
                  <a:srgbClr val="92D050"/>
                </a:solidFill>
                <a:latin typeface="Bookman Old Style" pitchFamily="18" charset="0"/>
              </a:rPr>
              <a:t>Email:</a:t>
            </a: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hlinkClick r:id="rId4"/>
              </a:rPr>
              <a:t>bibmedacadem@mail.ru</a:t>
            </a:r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   </a:t>
            </a:r>
            <a:r>
              <a:rPr lang="en-US" sz="3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hlinkClick r:id="rId5"/>
              </a:rPr>
              <a:t>https://vk.com/club137268963</a:t>
            </a:r>
            <a:endParaRPr lang="ru-RU" sz="34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hlinkClick r:id="rId5"/>
              </a:rPr>
              <a:t>             </a:t>
            </a:r>
            <a:endParaRPr lang="ru-RU" sz="34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</a:rPr>
              <a:t>СПАСИБО ЗА ВНИМАНИЕ )))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pic>
        <p:nvPicPr>
          <p:cNvPr id="7" name="Picture 2" descr="C:\Users\zenkova.t\Desktop\в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214818"/>
            <a:ext cx="1004919" cy="25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магнитный диск 11"/>
          <p:cNvSpPr/>
          <p:nvPr/>
        </p:nvSpPr>
        <p:spPr>
          <a:xfrm>
            <a:off x="2143108" y="785794"/>
            <a:ext cx="5715040" cy="442915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целенаправленная деятельность, ориентированная на: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1. развитие духовно-нравственных качеств;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2. создание условий для развития личности;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3. помощь в жизненном самоопределении,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нравственном,, гражданском и профессиональном становлении.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406640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Воспитание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357826"/>
            <a:ext cx="5214974" cy="1500174"/>
          </a:xfrm>
        </p:spPr>
        <p:txBody>
          <a:bodyPr>
            <a:normAutofit fontScale="77500" lnSpcReduction="20000"/>
          </a:bodyPr>
          <a:lstStyle/>
          <a:p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«Без участия в воспитательной работе, вся педагогическая культура, все знания педагога являются мертвым багажом»</a:t>
            </a: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магнитный диск 11"/>
          <p:cNvSpPr/>
          <p:nvPr/>
        </p:nvSpPr>
        <p:spPr>
          <a:xfrm>
            <a:off x="2143108" y="785794"/>
            <a:ext cx="5715040" cy="442915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Основные черты: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1. координация воспитательной работы с деканатами, кафедрами, кураторами и др.;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2. актуальность мероприятий;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3. ориентация мероприятий на развитие творческих и духовно-нравственных качеств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4. традиционность отдельных видов мероприятий;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5. постоянный поиск новых тем, направлений и форм в воспитательной работе.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406640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Воспитание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«Видение граней неисчерпаемой человеческой души – это и есть мастерство воспитания».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              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войная стрелка вверх/вниз 35"/>
          <p:cNvSpPr/>
          <p:nvPr/>
        </p:nvSpPr>
        <p:spPr>
          <a:xfrm rot="332094">
            <a:off x="4839498" y="46093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библиотека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14744" y="2000240"/>
            <a:ext cx="2428892" cy="250033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ЧГМА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проректор по УВР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072206"/>
            <a:ext cx="5500726" cy="78579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«Учение - это лишь один из лепестков того цветка, который называется воспитанием в широком смысле этого понятия».                                                                                                                            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sp>
        <p:nvSpPr>
          <p:cNvPr id="37" name="Двойная стрелка вверх/вниз 36"/>
          <p:cNvSpPr/>
          <p:nvPr/>
        </p:nvSpPr>
        <p:spPr>
          <a:xfrm rot="3332018">
            <a:off x="6375164" y="1015454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деканаты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Двойная стрелка вверх/вниз 37"/>
          <p:cNvSpPr/>
          <p:nvPr/>
        </p:nvSpPr>
        <p:spPr>
          <a:xfrm rot="17963839">
            <a:off x="2533914" y="1717861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театр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 rot="19627429">
            <a:off x="3329511" y="520090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кафедры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Двойная стрелка вверх/вниз 39"/>
          <p:cNvSpPr/>
          <p:nvPr/>
        </p:nvSpPr>
        <p:spPr>
          <a:xfrm rot="15280583">
            <a:off x="2544755" y="3112808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кураторы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" name="Двойная стрелка вверх/вниз 40"/>
          <p:cNvSpPr/>
          <p:nvPr/>
        </p:nvSpPr>
        <p:spPr>
          <a:xfrm rot="5581686">
            <a:off x="6802213" y="2479365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волонтеры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Двойная стрелка вверх/вниз 41"/>
          <p:cNvSpPr/>
          <p:nvPr/>
        </p:nvSpPr>
        <p:spPr>
          <a:xfrm rot="19575175">
            <a:off x="6013179" y="3949147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спорт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Двойная стрелка вверх/вниз 42"/>
          <p:cNvSpPr/>
          <p:nvPr/>
        </p:nvSpPr>
        <p:spPr>
          <a:xfrm rot="1267742">
            <a:off x="3718615" y="4262631"/>
            <a:ext cx="642942" cy="192882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Отдел по ВР</a:t>
            </a: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магнитный диск 11"/>
          <p:cNvSpPr/>
          <p:nvPr/>
        </p:nvSpPr>
        <p:spPr>
          <a:xfrm>
            <a:off x="2143108" y="785794"/>
            <a:ext cx="5715040" cy="442915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5572164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Научная библиотека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одно из ведущих структурных подразделений, обеспечивающее информацией учебно-воспитательный процесс и научные исследования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центр распространения знаний, духовного и интеллектуального общения 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«Школа – это прежде всего книга. Воспитание – это прежде всего слово, книга и живые человеческие отношения».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2643174" y="2571744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571736" y="4071942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магнитный диск 11"/>
          <p:cNvSpPr/>
          <p:nvPr/>
        </p:nvSpPr>
        <p:spPr>
          <a:xfrm>
            <a:off x="2143108" y="857232"/>
            <a:ext cx="5715040" cy="442915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5572164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Цели воспитательной деятельности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научной библиотеки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сформировать у студентов гражданское и патриотическое сознание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способность к успешной социализации    интеллектуальному развитию личности постоянному профессиональному и культурному росту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«Чтение — это труд, творчество, самовоспитание твоих духовных сил, воли». 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2143108" y="2857496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143108" y="4071942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43108" y="3500438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143108" y="3786190"/>
            <a:ext cx="214314" cy="142876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5572164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культурно-просветительская работа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 </a:t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ИБО, ООУЛ, ООНЛ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книжно-иллюстративные выставки (в том числе виртуальные), различные акции и др.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КМС, ООГЛ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различные мероприятия, информационные площадки, беседы, обзоры литературы и др.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29264"/>
            <a:ext cx="4425324" cy="12858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«Чтобы дать ученику искорку знаний, учителю надо впитать целое море света» 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4857752" y="2357430"/>
            <a:ext cx="214314" cy="28575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857752" y="3714752"/>
            <a:ext cx="214314" cy="28575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285860"/>
            <a:ext cx="5572164" cy="335758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Основные направления воспитательной деятельности научной библиотеки: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1) гражданское воспитание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2) патриотическое воспитание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3) профессиональное воспитание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4) культурно-эстетическое и духовно-нравственное воспитание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5) экологическое воспитание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286388"/>
            <a:ext cx="4425324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«Две силы наиболее успешно содействуют воспитанию культурного человека: искусство и наука. Обе эти силы соединены в книге»</a:t>
            </a:r>
          </a:p>
          <a:p>
            <a:pPr algn="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В.А. Сухомлинский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5" descr="&amp;SHcy;&amp;tcy;&amp;acy;&amp;mcy;&amp;pcy;, &amp;bcy;&amp;lcy;&amp;acy;&amp;ncy;&amp;kcy;, &amp;ecy;&amp;mcy;&amp;bcy;&amp;lcy;&amp;iecy;&amp;mcy;&amp;acy; &amp;ocy;&amp;rcy;&amp;gcy;&amp;acy;&amp;ncy;&amp;icy;&amp;z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1000100" cy="86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www.colourbox.com/preview/7446514-concept-of-online-edu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653" y="5643578"/>
            <a:ext cx="2989347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745</TotalTime>
  <Words>461</Words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Воспитание молодежи в условиях интеграционного пространства научной библиотеки ЧГМА </vt:lpstr>
      <vt:lpstr>Обучение                Воспитание </vt:lpstr>
      <vt:lpstr>Воспитание </vt:lpstr>
      <vt:lpstr>Воспитание </vt:lpstr>
      <vt:lpstr>Слайд 5</vt:lpstr>
      <vt:lpstr>    Научная библиотека   одно из ведущих структурных подразделений, обеспечивающее информацией учебно-воспитательный процесс и научные исследования  центр распространения знаний, духовного и интеллектуального общения </vt:lpstr>
      <vt:lpstr>   Цели воспитательной деятельности научной библиотеки    сформировать у студентов гражданское и патриотическое сознание  способность к успешной социализации    интеллектуальному развитию личности постоянному профессиональному и культурному росту</vt:lpstr>
      <vt:lpstr>   культурно-просветительская работа   ИБО, ООУЛ, ООНЛ   книжно-иллюстративные выставки (в том числе виртуальные), различные акции и др.   КМС, ООГЛ   различные мероприятия, информационные площадки, беседы, обзоры литературы и др.   </vt:lpstr>
      <vt:lpstr>                       Основные направления воспитательной деятельности научной библиотеки:  1) гражданское воспитание 2) патриотическое воспитание 3) профессиональное воспитание  4) культурно-эстетическое и духовно-нравственное воспитание 5) экологическое воспитание  </vt:lpstr>
      <vt:lpstr>               Формы работы:  информационные панорамы,  книжные выставки, тематические и информационные стенды, обзоры литературы, литературно-музыкальные композиции, виртуальные выставки и презентации,  дискуссионные площадки, акции…            </vt:lpstr>
      <vt:lpstr>                Занятия в рамках учебного процесса   «Экскурсы в историю Отечества»  «Великие учёные-медики»            </vt:lpstr>
      <vt:lpstr> 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Зенкова Татьяна Леонидовна</dc:creator>
  <cp:lastModifiedBy>zenkova.t</cp:lastModifiedBy>
  <cp:revision>50</cp:revision>
  <dcterms:created xsi:type="dcterms:W3CDTF">2018-01-23T01:25:27Z</dcterms:created>
  <dcterms:modified xsi:type="dcterms:W3CDTF">2018-01-30T02:38:37Z</dcterms:modified>
</cp:coreProperties>
</file>